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33" r:id="rId2"/>
    <p:sldId id="334" r:id="rId3"/>
    <p:sldId id="367" r:id="rId4"/>
    <p:sldId id="373" r:id="rId5"/>
    <p:sldId id="365" r:id="rId6"/>
    <p:sldId id="381" r:id="rId7"/>
    <p:sldId id="375" r:id="rId8"/>
    <p:sldId id="377" r:id="rId9"/>
    <p:sldId id="368" r:id="rId10"/>
    <p:sldId id="376" r:id="rId11"/>
    <p:sldId id="378" r:id="rId12"/>
    <p:sldId id="380" r:id="rId13"/>
    <p:sldId id="369" r:id="rId14"/>
    <p:sldId id="370" r:id="rId15"/>
    <p:sldId id="371" r:id="rId16"/>
    <p:sldId id="379" r:id="rId17"/>
    <p:sldId id="384" r:id="rId18"/>
    <p:sldId id="382" r:id="rId19"/>
    <p:sldId id="383" r:id="rId20"/>
    <p:sldId id="385" r:id="rId21"/>
    <p:sldId id="366" r:id="rId22"/>
    <p:sldId id="372" r:id="rId23"/>
    <p:sldId id="364" r:id="rId24"/>
  </p:sldIdLst>
  <p:sldSz cx="12195175" cy="6859588"/>
  <p:notesSz cx="6797675" cy="9872663"/>
  <p:custDataLst>
    <p:tags r:id="rId27"/>
  </p:custDataLst>
  <p:defaultTextStyle>
    <a:defPPr>
      <a:defRPr lang="en-US"/>
    </a:defPPr>
    <a:lvl1pPr marL="0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82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363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044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726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407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089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770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452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16">
          <p15:clr>
            <a:srgbClr val="A4A3A4"/>
          </p15:clr>
        </p15:guide>
        <p15:guide id="2" orient="horz" pos="6442">
          <p15:clr>
            <a:srgbClr val="A4A3A4"/>
          </p15:clr>
        </p15:guide>
        <p15:guide id="3" orient="horz" pos="620">
          <p15:clr>
            <a:srgbClr val="A4A3A4"/>
          </p15:clr>
        </p15:guide>
        <p15:guide id="4" orient="horz" pos="1226">
          <p15:clr>
            <a:srgbClr val="A4A3A4"/>
          </p15:clr>
        </p15:guide>
        <p15:guide id="5" pos="12365">
          <p15:clr>
            <a:srgbClr val="A4A3A4"/>
          </p15:clr>
        </p15:guide>
        <p15:guide id="6" pos="299">
          <p15:clr>
            <a:srgbClr val="A4A3A4"/>
          </p15:clr>
        </p15:guide>
        <p15:guide id="7" pos="6332">
          <p15:clr>
            <a:srgbClr val="A4A3A4"/>
          </p15:clr>
        </p15:guide>
        <p15:guide id="8" pos="11163">
          <p15:clr>
            <a:srgbClr val="A4A3A4"/>
          </p15:clr>
        </p15:guide>
        <p15:guide id="9" pos="481">
          <p15:clr>
            <a:srgbClr val="A4A3A4"/>
          </p15:clr>
        </p15:guide>
        <p15:guide id="10" pos="680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1806" autoAdjust="0"/>
  </p:normalViewPr>
  <p:slideViewPr>
    <p:cSldViewPr snapToObjects="1" showGuides="1">
      <p:cViewPr varScale="1">
        <p:scale>
          <a:sx n="110" d="100"/>
          <a:sy n="110" d="100"/>
        </p:scale>
        <p:origin x="-606" y="-84"/>
      </p:cViewPr>
      <p:guideLst>
        <p:guide orient="horz" pos="981"/>
        <p:guide orient="horz" pos="3906"/>
        <p:guide orient="horz" pos="496"/>
        <p:guide pos="7515"/>
        <p:guide pos="3841"/>
        <p:guide pos="303"/>
        <p:guide pos="4113"/>
        <p:guide pos="3569"/>
        <p:guide pos="73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 showGuides="1">
      <p:cViewPr varScale="1">
        <p:scale>
          <a:sx n="59" d="100"/>
          <a:sy n="59" d="100"/>
        </p:scale>
        <p:origin x="-3264" y="-8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398838" y="9515475"/>
            <a:ext cx="2887728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4454CF17-89BA-4B8E-86BF-DFF9B699649F}" type="slidenum">
              <a:rPr lang="en-GB" sz="1100" b="1" smtClean="0"/>
              <a:t>‹#›</a:t>
            </a:fld>
            <a:endParaRPr lang="en-GB" sz="1100" b="1" dirty="0"/>
          </a:p>
        </p:txBody>
      </p:sp>
      <p:pic>
        <p:nvPicPr>
          <p:cNvPr id="4" name="Picture 7" descr="CoBa_RGB_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232275" y="265113"/>
            <a:ext cx="2070100" cy="2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82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519113" y="9715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518517" y="4689515"/>
            <a:ext cx="5760642" cy="4442698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lang="en-GB" dirty="0" err="1" smtClean="0"/>
              <a:t>Textmasterformat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398839" y="9515475"/>
            <a:ext cx="2887727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/>
            </a:lvl1pPr>
          </a:lstStyle>
          <a:p>
            <a:fld id="{E0C41728-F36F-4EA4-95FB-A1C5EDDBE8A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7" descr="CoBa_RGB_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265113"/>
            <a:ext cx="2070100" cy="2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274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34982" indent="-234982" algn="l" defTabSz="1219363" rtl="0" eaLnBrk="1" latinLnBrk="0" hangingPunct="1">
      <a:spcAft>
        <a:spcPts val="533"/>
      </a:spcAft>
      <a:buSzPct val="110000"/>
      <a:buFont typeface="Arial" panose="020B0604020202020204" pitchFamily="34" charset="0"/>
      <a:buChar char="›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596980" indent="-355647" algn="l" defTabSz="1219363" rtl="0" eaLnBrk="1" latinLnBrk="0" hangingPunct="1">
      <a:spcAft>
        <a:spcPts val="533"/>
      </a:spcAft>
      <a:buFont typeface="Arial" panose="020B0604020202020204" pitchFamily="34" charset="0"/>
      <a:buChar char="–"/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956861" indent="-359881" algn="l" defTabSz="1219363" rtl="0" eaLnBrk="1" latinLnBrk="0" hangingPunct="1">
      <a:spcAft>
        <a:spcPts val="533"/>
      </a:spcAft>
      <a:buFont typeface="Arial" panose="020B0604020202020204" pitchFamily="34" charset="0"/>
      <a:buChar char="–"/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0" indent="0" algn="l" defTabSz="1219363" rtl="0" eaLnBrk="1" latinLnBrk="0" hangingPunct="1">
      <a:spcAft>
        <a:spcPts val="533"/>
      </a:spcAft>
      <a:defRPr sz="1600" b="1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1219363" rtl="0" eaLnBrk="1" latinLnBrk="0" hangingPunct="1">
      <a:spcAft>
        <a:spcPts val="533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1219363" rtl="0" eaLnBrk="1" latinLnBrk="0" hangingPunct="1">
      <a:spcAft>
        <a:spcPts val="533"/>
      </a:spcAft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1219363" rtl="0" eaLnBrk="1" latinLnBrk="0" hangingPunct="1">
      <a:spcAft>
        <a:spcPts val="533"/>
      </a:spcAft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0" indent="0" algn="l" defTabSz="1219363" rtl="0" eaLnBrk="1" latinLnBrk="0" hangingPunct="1">
      <a:spcAft>
        <a:spcPts val="533"/>
      </a:spcAft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1219363" rtl="0" eaLnBrk="1" latinLnBrk="0" hangingPunct="1">
      <a:spcAft>
        <a:spcPts val="533"/>
      </a:spcAft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41728-F36F-4EA4-95FB-A1C5EDDBE8A2}" type="slidenum">
              <a:rPr lang="de-DE" smtClean="0"/>
              <a:pPr/>
              <a:t>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89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41728-F36F-4EA4-95FB-A1C5EDDBE8A2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264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41728-F36F-4EA4-95FB-A1C5EDDBE8A2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27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16.xml"/><Relationship Id="rId7" Type="http://schemas.openxmlformats.org/officeDocument/2006/relationships/image" Target="../media/image5.jpg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tags" Target="../tags/tag19.xml"/><Relationship Id="rId7" Type="http://schemas.openxmlformats.org/officeDocument/2006/relationships/image" Target="../media/image5.jpg"/><Relationship Id="rId2" Type="http://schemas.openxmlformats.org/officeDocument/2006/relationships/tags" Target="../tags/tag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22.xml"/><Relationship Id="rId7" Type="http://schemas.openxmlformats.org/officeDocument/2006/relationships/image" Target="../media/image5.jpg"/><Relationship Id="rId2" Type="http://schemas.openxmlformats.org/officeDocument/2006/relationships/tags" Target="../tags/tag2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24.xml"/><Relationship Id="rId7" Type="http://schemas.openxmlformats.org/officeDocument/2006/relationships/image" Target="../media/image11.jpg"/><Relationship Id="rId2" Type="http://schemas.openxmlformats.org/officeDocument/2006/relationships/tags" Target="../tags/tag2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29.xml"/><Relationship Id="rId7" Type="http://schemas.openxmlformats.org/officeDocument/2006/relationships/image" Target="../media/image5.jpg"/><Relationship Id="rId2" Type="http://schemas.openxmlformats.org/officeDocument/2006/relationships/tags" Target="../tags/tag2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31.xml"/><Relationship Id="rId7" Type="http://schemas.openxmlformats.org/officeDocument/2006/relationships/image" Target="../media/image12.jpg"/><Relationship Id="rId2" Type="http://schemas.openxmlformats.org/officeDocument/2006/relationships/tags" Target="../tags/tag3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33.xml"/><Relationship Id="rId7" Type="http://schemas.openxmlformats.org/officeDocument/2006/relationships/image" Target="../media/image5.jpg"/><Relationship Id="rId2" Type="http://schemas.openxmlformats.org/officeDocument/2006/relationships/tags" Target="../tags/tag3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3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3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4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12.xml"/><Relationship Id="rId7" Type="http://schemas.openxmlformats.org/officeDocument/2006/relationships/image" Target="../media/image5.jpg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8.emf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7585194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34" name="Picture 438" descr="\\HA004400.ztb.icb.commerzbank.com\DATADEFRA0101\Homes\CN2HAYN\AppSense\Data\desktop\Klein_180309_Coba_Leadership_Summit_Com_Werte-1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" y="0"/>
            <a:ext cx="1219482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3157" y="787400"/>
            <a:ext cx="10897473" cy="573440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 smtClean="0"/>
              <a:t>Insert title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639" y="229405"/>
            <a:ext cx="2517621" cy="3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7473861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0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81" cy="6858527"/>
          </a:xfrm>
          <a:prstGeom prst="rect">
            <a:avLst/>
          </a:prstGeom>
        </p:spPr>
      </p:pic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5119" y="612703"/>
            <a:ext cx="10284721" cy="768178"/>
          </a:xfrm>
        </p:spPr>
        <p:txBody>
          <a:bodyPr>
            <a:noAutofit/>
          </a:bodyPr>
          <a:lstStyle>
            <a:lvl1pPr>
              <a:defRPr sz="4000" b="1" cap="all" baseline="0"/>
            </a:lvl1pPr>
          </a:lstStyle>
          <a:p>
            <a:r>
              <a:rPr lang="en-GB" dirty="0" smtClean="0"/>
              <a:t>Insert Heading</a:t>
            </a:r>
            <a:endParaRPr lang="en-GB" dirty="0"/>
          </a:p>
        </p:txBody>
      </p:sp>
      <p:pic>
        <p:nvPicPr>
          <p:cNvPr id="10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1857600"/>
            <a:ext cx="10285200" cy="4381200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775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xtapo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3426367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6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5200" y="613134"/>
            <a:ext cx="5371638" cy="768609"/>
          </a:xfrm>
        </p:spPr>
        <p:txBody>
          <a:bodyPr vert="horz" lIns="0" tIns="60968" rIns="0" bIns="60968" rtlCol="0" anchor="t">
            <a:noAutofit/>
          </a:bodyPr>
          <a:lstStyle>
            <a:lvl1pPr marL="0" indent="0">
              <a:buNone/>
              <a:defRPr lang="de-DE" sz="3000" b="1" cap="all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dirty="0" smtClean="0"/>
              <a:t>Insert Heading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098076" y="241"/>
            <a:ext cx="6096590" cy="685852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1574187"/>
            <a:ext cx="5371638" cy="4345129"/>
          </a:xfrm>
        </p:spPr>
        <p:txBody>
          <a:bodyPr>
            <a:normAutofit/>
          </a:bodyPr>
          <a:lstStyle>
            <a:lvl1pPr marL="393012" indent="-393012">
              <a:spcAft>
                <a:spcPts val="2547"/>
              </a:spcAft>
              <a:buSzPct val="100000"/>
              <a:buFont typeface="+mj-lt"/>
              <a:buAutoNum type="arabicPeriod"/>
              <a:defRPr sz="2900" cap="none" baseline="0"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534354" y="1574187"/>
            <a:ext cx="5371638" cy="4345129"/>
          </a:xfrm>
        </p:spPr>
        <p:txBody>
          <a:bodyPr>
            <a:normAutofit/>
          </a:bodyPr>
          <a:lstStyle>
            <a:lvl1pPr marL="393012" indent="-393012">
              <a:spcAft>
                <a:spcPts val="2547"/>
              </a:spcAft>
              <a:buSzPct val="100000"/>
              <a:buFont typeface="+mj-lt"/>
              <a:buAutoNum type="arabicPeriod"/>
              <a:defRPr sz="2900" cap="none" baseline="0"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534263" y="612703"/>
            <a:ext cx="5371638" cy="768609"/>
          </a:xfrm>
        </p:spPr>
        <p:txBody>
          <a:bodyPr vert="horz" lIns="0" tIns="60968" rIns="0" bIns="60968" rtlCol="0" anchor="t">
            <a:noAutofit/>
          </a:bodyPr>
          <a:lstStyle>
            <a:lvl1pPr marL="0" indent="0">
              <a:buNone/>
              <a:defRPr lang="de-DE" sz="3000" b="1" cap="all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dirty="0" smtClean="0"/>
              <a:t>Insert Heading</a:t>
            </a:r>
          </a:p>
        </p:txBody>
      </p:sp>
      <p:pic>
        <p:nvPicPr>
          <p:cNvPr id="9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7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xtapo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0244835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38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3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81" cy="68585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49884"/>
          <a:stretch/>
        </p:blipFill>
        <p:spPr>
          <a:xfrm>
            <a:off x="6079658" y="0"/>
            <a:ext cx="6115517" cy="685852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1574187"/>
            <a:ext cx="5371638" cy="4345129"/>
          </a:xfrm>
        </p:spPr>
        <p:txBody>
          <a:bodyPr>
            <a:normAutofit/>
          </a:bodyPr>
          <a:lstStyle>
            <a:lvl1pPr marL="393012" indent="-393012">
              <a:spcAft>
                <a:spcPts val="2547"/>
              </a:spcAft>
              <a:buSzPct val="100000"/>
              <a:buFont typeface="+mj-lt"/>
              <a:buAutoNum type="arabicPeriod"/>
              <a:defRPr sz="2900" cap="none" baseline="0"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5200" y="613135"/>
            <a:ext cx="5371638" cy="768178"/>
          </a:xfrm>
        </p:spPr>
        <p:txBody>
          <a:bodyPr>
            <a:noAutofit/>
          </a:bodyPr>
          <a:lstStyle>
            <a:lvl1pPr>
              <a:defRPr sz="3000" b="1" cap="all" baseline="0"/>
            </a:lvl1pPr>
          </a:lstStyle>
          <a:p>
            <a:r>
              <a:rPr lang="en-GB" dirty="0" smtClean="0"/>
              <a:t>Insert Heading</a:t>
            </a:r>
            <a:endParaRPr lang="en-GB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534354" y="1574187"/>
            <a:ext cx="5371638" cy="4345129"/>
          </a:xfrm>
        </p:spPr>
        <p:txBody>
          <a:bodyPr>
            <a:normAutofit/>
          </a:bodyPr>
          <a:lstStyle>
            <a:lvl1pPr marL="393012" indent="-393012">
              <a:spcAft>
                <a:spcPts val="2547"/>
              </a:spcAft>
              <a:buSzPct val="100000"/>
              <a:buFont typeface="+mj-lt"/>
              <a:buAutoNum type="arabicPeriod"/>
              <a:defRPr sz="290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534263" y="612703"/>
            <a:ext cx="5371638" cy="768609"/>
          </a:xfrm>
        </p:spPr>
        <p:txBody>
          <a:bodyPr vert="horz" lIns="0" tIns="60968" rIns="0" bIns="60968" rtlCol="0" anchor="t">
            <a:noAutofit/>
          </a:bodyPr>
          <a:lstStyle>
            <a:lvl1pPr marL="0" indent="0">
              <a:buNone/>
              <a:defRPr lang="de-DE" sz="3000" b="1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dirty="0" smtClean="0"/>
              <a:t>Insert Heading</a:t>
            </a:r>
          </a:p>
        </p:txBody>
      </p:sp>
      <p:pic>
        <p:nvPicPr>
          <p:cNvPr id="11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37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xtaposition with tablet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574459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4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098076" y="241"/>
            <a:ext cx="6096590" cy="6858527"/>
          </a:xfrm>
          <a:prstGeom prst="rect">
            <a:avLst/>
          </a:prstGeom>
        </p:spPr>
      </p:pic>
      <p:pic>
        <p:nvPicPr>
          <p:cNvPr id="9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9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38" y="1924305"/>
            <a:ext cx="5000982" cy="284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38" y="1924305"/>
            <a:ext cx="5000982" cy="284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841003" y="2086847"/>
            <a:ext cx="4644000" cy="2520280"/>
          </a:xfrm>
          <a:solidFill>
            <a:schemeClr val="accent3"/>
          </a:solidFill>
        </p:spPr>
        <p:txBody>
          <a:bodyPr/>
          <a:lstStyle>
            <a:lvl1pPr marL="0" marR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r>
              <a:rPr lang="en-GB" noProof="0" dirty="0" smtClean="0"/>
              <a:t>Click icon to add image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918250" y="2086847"/>
            <a:ext cx="4644000" cy="2520280"/>
          </a:xfrm>
          <a:solidFill>
            <a:schemeClr val="accent3"/>
          </a:solidFill>
        </p:spPr>
        <p:txBody>
          <a:bodyPr/>
          <a:lstStyle>
            <a:lvl1pPr marL="0" marR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r>
              <a:rPr lang="en-GB" noProof="0" dirty="0" smtClean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08799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1273077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7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6290" cy="962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52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434232" y="3761177"/>
            <a:ext cx="9271248" cy="2511052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SzPct val="100000"/>
              <a:buFont typeface="+mj-lt"/>
              <a:buNone/>
              <a:defRPr sz="2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34232" y="596989"/>
            <a:ext cx="9271248" cy="2985671"/>
          </a:xfrm>
        </p:spPr>
        <p:txBody>
          <a:bodyPr anchor="b">
            <a:noAutofit/>
          </a:bodyPr>
          <a:lstStyle>
            <a:lvl1pPr>
              <a:defRPr sz="4000" b="1" cap="all" baseline="0"/>
            </a:lvl1pPr>
          </a:lstStyle>
          <a:p>
            <a:r>
              <a:rPr lang="en-GB" dirty="0" smtClean="0"/>
              <a:t>Insert quotation</a:t>
            </a:r>
            <a:endParaRPr lang="en-GB" dirty="0"/>
          </a:p>
        </p:txBody>
      </p:sp>
      <p:pic>
        <p:nvPicPr>
          <p:cNvPr id="10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6355416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3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de-DE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9" name="Bildplatzhalter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>
            <a:fillRect/>
          </a:stretch>
        </p:blipFill>
        <p:spPr bwMode="gray">
          <a:xfrm>
            <a:off x="0" y="0"/>
            <a:ext cx="12195175" cy="6707188"/>
          </a:xfrm>
          <a:prstGeom prst="rect">
            <a:avLst/>
          </a:prstGeom>
        </p:spPr>
      </p:pic>
      <p:pic>
        <p:nvPicPr>
          <p:cNvPr id="16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788399"/>
            <a:ext cx="10285200" cy="5412375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8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1627253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706490"/>
          </a:xfrm>
          <a:solidFill>
            <a:schemeClr val="accent3"/>
          </a:solidFill>
        </p:spPr>
        <p:txBody>
          <a:bodyPr/>
          <a:lstStyle>
            <a:lvl1pPr marL="0" marR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r>
              <a:rPr lang="en-GB" noProof="0" dirty="0" smtClean="0"/>
              <a:t>Click icon to add image</a:t>
            </a:r>
          </a:p>
          <a:p>
            <a:endParaRPr lang="en-GB" noProof="0" dirty="0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1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5878307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6" name="Medienplatzhalter 5"/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12195175" cy="6706490"/>
          </a:xfrm>
        </p:spPr>
        <p:txBody>
          <a:bodyPr/>
          <a:lstStyle>
            <a:lvl1pPr marL="0" marR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10000"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to add video</a:t>
            </a:r>
          </a:p>
          <a:p>
            <a:endParaRPr lang="en-GB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6556" y="4958584"/>
            <a:ext cx="6202063" cy="1353815"/>
          </a:xfrm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22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 err="1" smtClean="0"/>
              <a:t>Filmtitel</a:t>
            </a:r>
            <a:endParaRPr lang="en-GB" dirty="0" smtClean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671787" y="3648546"/>
            <a:ext cx="851601" cy="851584"/>
          </a:xfrm>
          <a:custGeom>
            <a:avLst/>
            <a:gdLst>
              <a:gd name="connsiteX0" fmla="*/ 468052 w 1404000"/>
              <a:gd name="connsiteY0" fmla="*/ 344351 h 1404000"/>
              <a:gd name="connsiteX1" fmla="*/ 468052 w 1404000"/>
              <a:gd name="connsiteY1" fmla="*/ 1059650 h 1404000"/>
              <a:gd name="connsiteX2" fmla="*/ 1080120 w 1404000"/>
              <a:gd name="connsiteY2" fmla="*/ 702001 h 1404000"/>
              <a:gd name="connsiteX3" fmla="*/ 702000 w 1404000"/>
              <a:gd name="connsiteY3" fmla="*/ 0 h 1404000"/>
              <a:gd name="connsiteX4" fmla="*/ 1404000 w 1404000"/>
              <a:gd name="connsiteY4" fmla="*/ 702000 h 1404000"/>
              <a:gd name="connsiteX5" fmla="*/ 702000 w 1404000"/>
              <a:gd name="connsiteY5" fmla="*/ 1404000 h 1404000"/>
              <a:gd name="connsiteX6" fmla="*/ 0 w 1404000"/>
              <a:gd name="connsiteY6" fmla="*/ 702000 h 1404000"/>
              <a:gd name="connsiteX7" fmla="*/ 702000 w 1404000"/>
              <a:gd name="connsiteY7" fmla="*/ 0 h 14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4000" h="1404000">
                <a:moveTo>
                  <a:pt x="468052" y="344351"/>
                </a:moveTo>
                <a:lnTo>
                  <a:pt x="468052" y="1059650"/>
                </a:lnTo>
                <a:lnTo>
                  <a:pt x="1080120" y="702001"/>
                </a:lnTo>
                <a:close/>
                <a:moveTo>
                  <a:pt x="702000" y="0"/>
                </a:moveTo>
                <a:cubicBezTo>
                  <a:pt x="1089704" y="0"/>
                  <a:pt x="1404000" y="314296"/>
                  <a:pt x="1404000" y="702000"/>
                </a:cubicBezTo>
                <a:cubicBezTo>
                  <a:pt x="1404000" y="1089704"/>
                  <a:pt x="1089704" y="1404000"/>
                  <a:pt x="702000" y="1404000"/>
                </a:cubicBezTo>
                <a:cubicBezTo>
                  <a:pt x="314296" y="1404000"/>
                  <a:pt x="0" y="1089704"/>
                  <a:pt x="0" y="702000"/>
                </a:cubicBezTo>
                <a:cubicBezTo>
                  <a:pt x="0" y="314296"/>
                  <a:pt x="314296" y="0"/>
                  <a:pt x="702000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 smtClean="0"/>
              <a:t>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0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4250384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4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81" cy="6858527"/>
          </a:xfrm>
          <a:prstGeom prst="rect">
            <a:avLst/>
          </a:prstGeom>
        </p:spPr>
      </p:pic>
      <p:sp>
        <p:nvSpPr>
          <p:cNvPr id="9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4115883" y="0"/>
            <a:ext cx="8079292" cy="6705678"/>
          </a:xfrm>
          <a:solidFill>
            <a:schemeClr val="accent3"/>
          </a:solidFill>
        </p:spPr>
        <p:txBody>
          <a:bodyPr/>
          <a:lstStyle>
            <a:lvl1pPr marL="0" marR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10000"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icon to add image</a:t>
            </a:r>
          </a:p>
          <a:p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5119" y="612703"/>
            <a:ext cx="3218732" cy="5547019"/>
          </a:xfrm>
        </p:spPr>
        <p:txBody>
          <a:bodyPr>
            <a:normAutofit/>
          </a:bodyPr>
          <a:lstStyle>
            <a:lvl1pPr marL="0" indent="0">
              <a:spcAft>
                <a:spcPts val="2426"/>
              </a:spcAft>
              <a:buSzPct val="100000"/>
              <a:buFont typeface="+mj-lt"/>
              <a:buNone/>
              <a:defRPr sz="2900" cap="none" baseline="0"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1975324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0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6290" cy="962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" y="0"/>
            <a:ext cx="12193181" cy="6858527"/>
          </a:xfrm>
          <a:prstGeom prst="rect">
            <a:avLst/>
          </a:prstGeom>
        </p:spPr>
      </p:pic>
      <p:sp>
        <p:nvSpPr>
          <p:cNvPr id="9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110636" cy="6705678"/>
          </a:xfrm>
          <a:solidFill>
            <a:schemeClr val="accent3"/>
          </a:solidFill>
        </p:spPr>
        <p:txBody>
          <a:bodyPr/>
          <a:lstStyle>
            <a:lvl1pPr marL="0" marR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10000"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icon to add image</a:t>
            </a:r>
          </a:p>
          <a:p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0519" y="1857772"/>
            <a:ext cx="7555785" cy="4345129"/>
          </a:xfrm>
        </p:spPr>
        <p:txBody>
          <a:bodyPr>
            <a:normAutofit/>
          </a:bodyPr>
          <a:lstStyle>
            <a:lvl1pPr marL="0" indent="0">
              <a:spcAft>
                <a:spcPts val="2426"/>
              </a:spcAft>
              <a:buSzPct val="100000"/>
              <a:buFont typeface="+mj-lt"/>
              <a:buNone/>
              <a:defRPr sz="2900" cap="none" baseline="0"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50519" y="612703"/>
            <a:ext cx="7555785" cy="768178"/>
          </a:xfrm>
        </p:spPr>
        <p:txBody>
          <a:bodyPr vert="horz" lIns="0" tIns="60968" rIns="0" bIns="60968" rtlCol="0" anchor="t">
            <a:noAutofit/>
          </a:bodyPr>
          <a:lstStyle>
            <a:lvl1pPr>
              <a:defRPr lang="de-DE" sz="4000" b="1" cap="all" baseline="0" dirty="0"/>
            </a:lvl1pPr>
          </a:lstStyle>
          <a:p>
            <a:pPr lvl="0"/>
            <a:r>
              <a:rPr lang="en-GB" dirty="0" smtClean="0"/>
              <a:t>Insert Heading</a:t>
            </a:r>
            <a:endParaRPr lang="en-GB" dirty="0"/>
          </a:p>
        </p:txBody>
      </p:sp>
      <p:pic>
        <p:nvPicPr>
          <p:cNvPr id="10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53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6186376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8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52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3157" y="1158651"/>
            <a:ext cx="9194082" cy="5044250"/>
          </a:xfrm>
        </p:spPr>
        <p:txBody>
          <a:bodyPr>
            <a:normAutofit/>
          </a:bodyPr>
          <a:lstStyle>
            <a:lvl1pPr marL="545850" indent="-545850">
              <a:spcAft>
                <a:spcPts val="0"/>
              </a:spcAft>
              <a:buSzPct val="100000"/>
              <a:buFont typeface="+mj-lt"/>
              <a:buAutoNum type="arabicPeriod"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GB" noProof="0" dirty="0" smtClean="0"/>
              <a:t>Click to add text</a:t>
            </a:r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pic>
        <p:nvPicPr>
          <p:cNvPr id="9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05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3233633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7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de-DE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800" cy="6704748"/>
          </a:xfrm>
          <a:prstGeom prst="rect">
            <a:avLst/>
          </a:prstGeom>
        </p:spPr>
      </p:pic>
      <p:pic>
        <p:nvPicPr>
          <p:cNvPr id="16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788399"/>
            <a:ext cx="10285200" cy="54123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17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4313053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0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de-DE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527"/>
          </a:xfrm>
          <a:prstGeom prst="rect">
            <a:avLst/>
          </a:prstGeom>
        </p:spPr>
      </p:pic>
      <p:pic>
        <p:nvPicPr>
          <p:cNvPr id="9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788399"/>
            <a:ext cx="10285200" cy="54123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cap="all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86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792820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4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800" cy="6704748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36149" y="1180496"/>
            <a:ext cx="7765810" cy="5022405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pic>
        <p:nvPicPr>
          <p:cNvPr id="6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87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6576571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57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81" cy="685852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36149" y="1180496"/>
            <a:ext cx="7765810" cy="5022405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1" cap="all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pic>
        <p:nvPicPr>
          <p:cNvPr id="6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6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9724649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8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93" name="Picture 81" descr="\\HA004400.ztb.icb.commerzbank.com\DATADEFRA0101\Homes\CN2HAYN\AppSense\Data\desktop\Sterne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800" cy="670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36149" y="1180496"/>
            <a:ext cx="7765810" cy="5022405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pic>
        <p:nvPicPr>
          <p:cNvPr id="6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2387947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706490"/>
          </a:xfrm>
          <a:solidFill>
            <a:schemeClr val="accent3"/>
          </a:solidFill>
        </p:spPr>
        <p:txBody>
          <a:bodyPr/>
          <a:lstStyle>
            <a:lvl1pPr marL="0" marR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pPr marL="0" marR="0" lvl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smtClean="0"/>
              <a:t>Insert image: </a:t>
            </a:r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outer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r>
              <a:rPr lang="de-DE" dirty="0" smtClean="0"/>
              <a:t>, </a:t>
            </a:r>
            <a:r>
              <a:rPr lang="de-DE" dirty="0" err="1" smtClean="0"/>
              <a:t>click</a:t>
            </a:r>
            <a:r>
              <a:rPr lang="de-DE" dirty="0" smtClean="0"/>
              <a:t> on ‚</a:t>
            </a:r>
            <a:r>
              <a:rPr lang="de-DE" dirty="0" err="1" smtClean="0"/>
              <a:t>insert</a:t>
            </a:r>
            <a:r>
              <a:rPr lang="de-DE" dirty="0" smtClean="0"/>
              <a:t>‘, </a:t>
            </a:r>
            <a:r>
              <a:rPr lang="de-DE" dirty="0" err="1" smtClean="0"/>
              <a:t>select</a:t>
            </a:r>
            <a:r>
              <a:rPr lang="de-DE" dirty="0" smtClean="0"/>
              <a:t> ‘</a:t>
            </a:r>
            <a:r>
              <a:rPr lang="de-DE" dirty="0" err="1" smtClean="0"/>
              <a:t>graphic</a:t>
            </a:r>
            <a:r>
              <a:rPr lang="de-DE" dirty="0" smtClean="0"/>
              <a:t>’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3157" y="1276782"/>
            <a:ext cx="11470962" cy="492611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01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9730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6715189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" y="531"/>
            <a:ext cx="12194178" cy="6858527"/>
          </a:xfrm>
          <a:prstGeom prst="rect">
            <a:avLst/>
          </a:prstGeom>
        </p:spPr>
      </p:pic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pic>
        <p:nvPicPr>
          <p:cNvPr id="12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3157" y="1276782"/>
            <a:ext cx="11470962" cy="492611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01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6774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30888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859588"/>
          </a:xfrm>
          <a:solidFill>
            <a:schemeClr val="accent3"/>
          </a:solidFill>
        </p:spPr>
        <p:txBody>
          <a:bodyPr/>
          <a:lstStyle>
            <a:lvl1pPr marL="0" marR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r>
              <a:rPr lang="en-GB" dirty="0" smtClean="0"/>
              <a:t>Insert image: please select outer frame, click on ‚insert‘, select ‘graphic’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75447" y="5360378"/>
            <a:ext cx="7219400" cy="1519685"/>
          </a:xfrm>
        </p:spPr>
        <p:txBody>
          <a:bodyPr anchor="t">
            <a:normAutofit/>
          </a:bodyPr>
          <a:lstStyle>
            <a:lvl1pPr marL="0" marR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36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5447" y="3514046"/>
            <a:ext cx="11430803" cy="1466240"/>
          </a:xfrm>
          <a:prstGeom prst="rect">
            <a:avLst/>
          </a:prstGeom>
          <a:ln w="339725">
            <a:noFill/>
          </a:ln>
        </p:spPr>
        <p:txBody>
          <a:bodyPr wrap="square" bIns="65502" anchor="b">
            <a:noAutofit/>
          </a:bodyPr>
          <a:lstStyle>
            <a:lvl1pPr marL="0" indent="0">
              <a:buNone/>
              <a:defRPr sz="91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Statement:</a:t>
            </a:r>
            <a:endParaRPr lang="en-GB" dirty="0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5200" y="4980286"/>
            <a:ext cx="7031168" cy="196519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 smtClean="0"/>
              <a:t>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82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11252744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527"/>
          </a:xfrm>
          <a:prstGeom prst="rect">
            <a:avLst/>
          </a:prstGeom>
        </p:spPr>
      </p:pic>
      <p:sp>
        <p:nvSpPr>
          <p:cNvPr id="1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5200" y="3514046"/>
            <a:ext cx="11431050" cy="1466240"/>
          </a:xfrm>
          <a:prstGeom prst="rect">
            <a:avLst/>
          </a:prstGeom>
          <a:ln w="339725">
            <a:noFill/>
          </a:ln>
        </p:spPr>
        <p:txBody>
          <a:bodyPr wrap="square" bIns="65502" anchor="b">
            <a:noAutofit/>
          </a:bodyPr>
          <a:lstStyle>
            <a:lvl1pPr marL="0" indent="0">
              <a:buNone/>
              <a:defRPr sz="91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Statement:</a:t>
            </a:r>
            <a:endParaRPr lang="en-GB" dirty="0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5200" y="4980286"/>
            <a:ext cx="7031168" cy="196519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5200" y="5360378"/>
            <a:ext cx="7216308" cy="1148562"/>
          </a:xfrm>
        </p:spPr>
        <p:txBody>
          <a:bodyPr vert="horz" lIns="0" tIns="0" rIns="0" bIns="0" rtlCol="0" anchor="t">
            <a:normAutofit/>
          </a:bodyPr>
          <a:lstStyle>
            <a:lvl1pPr marL="0" marR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lang="de-DE" sz="3600" cap="none" baseline="0" smtClean="0">
                <a:solidFill>
                  <a:schemeClr val="tx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marR="0" lvl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Click to add text</a:t>
            </a:r>
          </a:p>
          <a:p>
            <a:pPr marL="0" lvl="0" indent="0">
              <a:spcAft>
                <a:spcPts val="0"/>
              </a:spcAft>
            </a:pPr>
            <a:endParaRPr lang="en-GB" dirty="0" smtClean="0"/>
          </a:p>
        </p:txBody>
      </p:sp>
      <p:pic>
        <p:nvPicPr>
          <p:cNvPr id="9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8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8303941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7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527"/>
          </a:xfrm>
          <a:prstGeom prst="rect">
            <a:avLst/>
          </a:prstGeom>
        </p:spPr>
      </p:pic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5119" y="612703"/>
            <a:ext cx="10284721" cy="768178"/>
          </a:xfrm>
        </p:spPr>
        <p:txBody>
          <a:bodyPr vert="horz" lIns="0" tIns="60968" rIns="0" bIns="60968" rtlCol="0" anchor="t">
            <a:noAutofit/>
          </a:bodyPr>
          <a:lstStyle>
            <a:lvl1pPr>
              <a:defRPr lang="de-DE" sz="4000" b="1" cap="all" baseline="0" dirty="0"/>
            </a:lvl1pPr>
          </a:lstStyle>
          <a:p>
            <a:pPr lvl="0"/>
            <a:r>
              <a:rPr lang="en-GB" dirty="0" smtClean="0"/>
              <a:t>Insert Heading</a:t>
            </a:r>
            <a:endParaRPr lang="en-GB" dirty="0"/>
          </a:p>
        </p:txBody>
      </p:sp>
      <p:pic>
        <p:nvPicPr>
          <p:cNvPr id="10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1857600"/>
            <a:ext cx="10285200" cy="4381200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0" cap="none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1945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5790775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4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5119" y="612703"/>
            <a:ext cx="10284721" cy="768178"/>
          </a:xfrm>
        </p:spPr>
        <p:txBody>
          <a:bodyPr>
            <a:noAutofit/>
          </a:bodyPr>
          <a:lstStyle>
            <a:lvl1pPr>
              <a:defRPr sz="4000" b="1" cap="all" baseline="0"/>
            </a:lvl1pPr>
          </a:lstStyle>
          <a:p>
            <a:r>
              <a:rPr lang="en-GB" dirty="0" smtClean="0"/>
              <a:t>Insert Heading</a:t>
            </a:r>
            <a:endParaRPr lang="en-GB" dirty="0"/>
          </a:p>
        </p:txBody>
      </p:sp>
      <p:pic>
        <p:nvPicPr>
          <p:cNvPr id="9" name="Picture 61" descr="Z:\Kunden\BueroSchramm\Schneider_Coba_Vorlage_maerz_2018_mw\180320_lo_COBA_Imagepraesentation_ts Ordner\Logos\CoBa Schwarz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003" y="288992"/>
            <a:ext cx="377945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1857600"/>
            <a:ext cx="10285200" cy="4381200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1" cap="all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4498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194049142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" name="think-cell Folie" r:id="rId28" imgW="270" imgH="270" progId="TCLayout.ActiveDocument.1">
                  <p:embed/>
                </p:oleObj>
              </mc:Choice>
              <mc:Fallback>
                <p:oleObj name="think-cell Folie" r:id="rId2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96290" cy="962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2400" b="0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87942" y="692857"/>
            <a:ext cx="11619292" cy="768178"/>
          </a:xfrm>
          <a:prstGeom prst="rect">
            <a:avLst/>
          </a:prstGeom>
        </p:spPr>
        <p:txBody>
          <a:bodyPr vert="horz" lIns="0" tIns="60968" rIns="0" bIns="60968" rtlCol="0" anchor="t">
            <a:normAutofit/>
          </a:bodyPr>
          <a:lstStyle/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87942" y="1509137"/>
            <a:ext cx="11610463" cy="45607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First level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err="1" smtClean="0"/>
              <a:t>Subheadline</a:t>
            </a:r>
            <a:endParaRPr lang="en-GB" noProof="0" dirty="0" smtClean="0"/>
          </a:p>
          <a:p>
            <a:pPr lvl="4"/>
            <a:r>
              <a:rPr lang="en-GB" noProof="0" dirty="0" smtClean="0"/>
              <a:t>Copy text</a:t>
            </a:r>
          </a:p>
        </p:txBody>
      </p:sp>
    </p:spTree>
    <p:extLst>
      <p:ext uri="{BB962C8B-B14F-4D97-AF65-F5344CB8AC3E}">
        <p14:creationId xmlns:p14="http://schemas.microsoft.com/office/powerpoint/2010/main" val="192288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8" r:id="rId5"/>
    <p:sldLayoutId id="2147483654" r:id="rId6"/>
    <p:sldLayoutId id="2147483655" r:id="rId7"/>
    <p:sldLayoutId id="2147483656" r:id="rId8"/>
    <p:sldLayoutId id="2147483666" r:id="rId9"/>
    <p:sldLayoutId id="2147483657" r:id="rId10"/>
    <p:sldLayoutId id="2147483658" r:id="rId11"/>
    <p:sldLayoutId id="2147483667" r:id="rId12"/>
    <p:sldLayoutId id="2147483673" r:id="rId13"/>
    <p:sldLayoutId id="2147483659" r:id="rId14"/>
    <p:sldLayoutId id="2147483674" r:id="rId15"/>
    <p:sldLayoutId id="2147483660" r:id="rId16"/>
    <p:sldLayoutId id="2147483661" r:id="rId17"/>
    <p:sldLayoutId id="2147483665" r:id="rId18"/>
    <p:sldLayoutId id="2147483664" r:id="rId19"/>
    <p:sldLayoutId id="2147483671" r:id="rId20"/>
    <p:sldLayoutId id="2147483672" r:id="rId21"/>
    <p:sldLayoutId id="2147483669" r:id="rId22"/>
    <p:sldLayoutId id="2147483670" r:id="rId2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363" rtl="0" eaLnBrk="1" latinLnBrk="0" hangingPunct="1">
        <a:spcBef>
          <a:spcPct val="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216" indent="-239216" algn="l" defTabSz="1219363" rtl="0" eaLnBrk="1" latinLnBrk="0" hangingPunct="1">
        <a:spcBef>
          <a:spcPts val="0"/>
        </a:spcBef>
        <a:spcAft>
          <a:spcPts val="800"/>
        </a:spcAft>
        <a:buSzPct val="110000"/>
        <a:buFont typeface="Arial" panose="020B0604020202020204" pitchFamily="34" charset="0"/>
        <a:buChar char="›"/>
        <a:defRPr sz="19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96980" indent="-357765" algn="l" defTabSz="1219363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Char char="–"/>
        <a:defRPr sz="19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52627" indent="-355647" algn="l" defTabSz="1219363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219363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9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219363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219363" rtl="0" eaLnBrk="1" latinLnBrk="0" hangingPunct="1">
        <a:spcBef>
          <a:spcPts val="0"/>
        </a:spcBef>
        <a:spcAft>
          <a:spcPts val="1067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363" rtl="0" eaLnBrk="1" latinLnBrk="0" hangingPunct="1">
        <a:spcBef>
          <a:spcPts val="0"/>
        </a:spcBef>
        <a:spcAft>
          <a:spcPts val="1067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9363" rtl="0" eaLnBrk="1" latinLnBrk="0" hangingPunct="1">
        <a:spcBef>
          <a:spcPts val="0"/>
        </a:spcBef>
        <a:spcAft>
          <a:spcPts val="1067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219363" rtl="0" eaLnBrk="1" latinLnBrk="0" hangingPunct="1">
        <a:spcBef>
          <a:spcPts val="0"/>
        </a:spcBef>
        <a:spcAft>
          <a:spcPts val="1067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82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63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44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26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407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89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70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52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wmf"/><Relationship Id="rId2" Type="http://schemas.openxmlformats.org/officeDocument/2006/relationships/tags" Target="../tags/tag3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microservices/#what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github.io/chaosmonkey/" TargetMode="External"/><Relationship Id="rId2" Type="http://schemas.openxmlformats.org/officeDocument/2006/relationships/hyperlink" Target="https://www.youtube.com/watch?v=wgdBVIX9ifA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5811168"/>
              </p:ext>
            </p:extLst>
          </p:nvPr>
        </p:nvGraphicFramePr>
        <p:xfrm>
          <a:off x="963" y="963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6" name="think-cell Folie" r:id="rId5" imgW="276" imgH="275" progId="TCLayout.ActiveDocument.1">
                  <p:embed/>
                </p:oleObj>
              </mc:Choice>
              <mc:Fallback>
                <p:oleObj name="think-cell Folie" r:id="rId5" imgW="276" imgH="2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3" y="963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Micro 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292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Independecy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Easy maintainable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Heterogeneity &amp; polyglotism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Imporoved communication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Distribution </a:t>
            </a:r>
            <a:r>
              <a:rPr lang="pl-PL" sz="1000" dirty="0" smtClean="0"/>
              <a:t>PERFORMANCE / RELIABILITY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Eventual consistency </a:t>
            </a:r>
            <a:r>
              <a:rPr lang="pl-PL" sz="1000" dirty="0" smtClean="0">
                <a:solidFill>
                  <a:prstClr val="white"/>
                </a:solidFill>
              </a:rPr>
              <a:t>ACID / CAP</a:t>
            </a:r>
            <a:endParaRPr lang="pl-PL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Operational complexity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https://paulbromford.files.wordpress.com/2015/04/1878m11w9tqepjpg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" b="1112"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75119" y="612703"/>
            <a:ext cx="10284721" cy="768178"/>
          </a:xfrm>
          <a:prstGeom prst="rect">
            <a:avLst/>
          </a:prstGeom>
        </p:spPr>
        <p:txBody>
          <a:bodyPr/>
          <a:lstStyle>
            <a:lvl1pPr algn="l" defTabSz="1219363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chemeClr val="bg1"/>
                </a:solidFill>
              </a:rPr>
              <a:t>HOW </a:t>
            </a:r>
            <a:r>
              <a:rPr lang="pl-PL" b="1" dirty="0">
                <a:solidFill>
                  <a:schemeClr val="bg1"/>
                </a:solidFill>
              </a:rPr>
              <a:t>„</a:t>
            </a:r>
            <a:r>
              <a:rPr lang="pl-PL" b="1" dirty="0" smtClean="0">
                <a:solidFill>
                  <a:schemeClr val="bg1"/>
                </a:solidFill>
              </a:rPr>
              <a:t>MICRO” SHOULD IT BE?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SERVICE REPLICATION </a:t>
            </a:r>
            <a:r>
              <a:rPr lang="pl-PL" sz="1300" dirty="0" smtClean="0"/>
              <a:t>OPENSHIFT, DOKER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SERVICE DISCOVERY </a:t>
            </a:r>
            <a:r>
              <a:rPr lang="pl-PL" sz="1300" dirty="0" smtClean="0"/>
              <a:t>ZOOKEEPER</a:t>
            </a:r>
            <a:r>
              <a:rPr lang="pl-PL" sz="1300" dirty="0"/>
              <a:t> </a:t>
            </a:r>
            <a:r>
              <a:rPr lang="pl-PL" sz="1300" dirty="0" smtClean="0"/>
              <a:t>/</a:t>
            </a:r>
            <a:r>
              <a:rPr lang="en-US" sz="1300" dirty="0" smtClean="0"/>
              <a:t> </a:t>
            </a:r>
            <a:r>
              <a:rPr lang="pl-PL" sz="1300" dirty="0" smtClean="0"/>
              <a:t>ETCD / CONSUL</a:t>
            </a:r>
            <a:r>
              <a:rPr lang="pl-PL" sz="1300" dirty="0"/>
              <a:t> </a:t>
            </a:r>
            <a:r>
              <a:rPr lang="pl-PL" sz="1300" dirty="0" smtClean="0"/>
              <a:t>/ KUBERNETES</a:t>
            </a:r>
            <a:r>
              <a:rPr lang="en-US" sz="1300" dirty="0" smtClean="0"/>
              <a:t>, </a:t>
            </a:r>
            <a:r>
              <a:rPr lang="pl-PL" sz="1300" dirty="0" smtClean="0"/>
              <a:t>EUREKA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SERVICE MONITORING </a:t>
            </a:r>
            <a:r>
              <a:rPr lang="pl-PL" sz="1300" dirty="0" smtClean="0"/>
              <a:t>ELASTICSEARCH</a:t>
            </a:r>
            <a:r>
              <a:rPr lang="pl-PL" sz="1300" dirty="0"/>
              <a:t> </a:t>
            </a:r>
            <a:r>
              <a:rPr lang="pl-PL" sz="1300" dirty="0" smtClean="0"/>
              <a:t>/</a:t>
            </a:r>
            <a:r>
              <a:rPr lang="en-US" sz="1300" dirty="0" smtClean="0"/>
              <a:t> </a:t>
            </a:r>
            <a:r>
              <a:rPr lang="pl-PL" sz="1300" dirty="0" smtClean="0"/>
              <a:t>FLUENTD</a:t>
            </a:r>
            <a:r>
              <a:rPr lang="pl-PL" sz="1300" dirty="0"/>
              <a:t> </a:t>
            </a:r>
            <a:r>
              <a:rPr lang="pl-PL" sz="1300" dirty="0" smtClean="0"/>
              <a:t>/ KIBANA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RESILIENCY </a:t>
            </a:r>
            <a:r>
              <a:rPr lang="pl-PL" sz="1200" dirty="0" smtClean="0"/>
              <a:t>HYSTRIX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DEVOPS </a:t>
            </a:r>
            <a:r>
              <a:rPr lang="en-US" sz="1200" dirty="0" smtClean="0"/>
              <a:t>CI/CD</a:t>
            </a:r>
            <a:r>
              <a:rPr lang="pl-PL" sz="1200" dirty="0" smtClean="0"/>
              <a:t> / JENKINS / BAMBOO / TFS / TEAM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6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Building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Refactoring to microserviceS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4188" y="1857600"/>
            <a:ext cx="5131891" cy="720080"/>
          </a:xfrm>
        </p:spPr>
        <p:txBody>
          <a:bodyPr/>
          <a:lstStyle/>
          <a:p>
            <a:r>
              <a:rPr lang="pl-PL" dirty="0" smtClean="0"/>
              <a:t>Monolithic architecture</a:t>
            </a:r>
            <a:endParaRPr lang="en-US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45" y="3429794"/>
            <a:ext cx="49911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16" y="2637706"/>
            <a:ext cx="41719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 bwMode="gray">
          <a:xfrm>
            <a:off x="6097587" y="1857600"/>
            <a:ext cx="5472608" cy="70809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Microservices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Microservices design 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4188" y="1857600"/>
            <a:ext cx="10285200" cy="276050"/>
          </a:xfrm>
        </p:spPr>
        <p:txBody>
          <a:bodyPr>
            <a:normAutofit fontScale="47500" lnSpcReduction="20000"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USE BOUNDED CONTEXTS TO IDENTIFY CANDIDATES FOR </a:t>
            </a:r>
            <a:r>
              <a:rPr lang="en-US" b="1" dirty="0" smtClean="0"/>
              <a:t>MICROSERVICES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gray">
          <a:xfrm>
            <a:off x="474640" y="2188581"/>
            <a:ext cx="6919091" cy="250955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DESIGNING </a:t>
            </a:r>
            <a:r>
              <a:rPr lang="en-US" b="1" dirty="0" smtClean="0"/>
              <a:t>FRONTENDS </a:t>
            </a:r>
            <a:r>
              <a:rPr lang="en-US" b="1" dirty="0"/>
              <a:t>FOR MICROSERVICES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gray">
          <a:xfrm>
            <a:off x="474640" y="2535958"/>
            <a:ext cx="9311108" cy="276050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USE </a:t>
            </a:r>
            <a:r>
              <a:rPr lang="en-US" b="1" dirty="0" smtClean="0"/>
              <a:t>API </a:t>
            </a:r>
            <a:r>
              <a:rPr lang="en-US" b="1" dirty="0"/>
              <a:t>GATEWAY TO CENTRALIZE ACCESS TO MICROSERVICES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gray">
          <a:xfrm>
            <a:off x="472337" y="2851910"/>
            <a:ext cx="6057298" cy="303655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DATABASE DESIGN AND REFACTORINGS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gray">
          <a:xfrm>
            <a:off x="581605" y="3150959"/>
            <a:ext cx="6057298" cy="303655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gray">
          <a:xfrm>
            <a:off x="472337" y="3202586"/>
            <a:ext cx="4401113" cy="504056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pl-PL" b="1" dirty="0" smtClean="0"/>
              <a:t>EVENT-DRIVEN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3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</a:t>
            </a: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Separate </a:t>
            </a:r>
            <a:r>
              <a:rPr lang="en-US" dirty="0"/>
              <a:t>your </a:t>
            </a:r>
            <a:r>
              <a:rPr lang="en-US" dirty="0" smtClean="0"/>
              <a:t>concerns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Convention </a:t>
            </a:r>
            <a:r>
              <a:rPr lang="en-US" dirty="0"/>
              <a:t>over </a:t>
            </a:r>
            <a:r>
              <a:rPr lang="en-US" dirty="0" smtClean="0"/>
              <a:t>Configuration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Follow </a:t>
            </a:r>
            <a:r>
              <a:rPr lang="en-US" dirty="0"/>
              <a:t>the Law of </a:t>
            </a:r>
            <a:r>
              <a:rPr lang="en-US" dirty="0" smtClean="0"/>
              <a:t>Demeter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Use </a:t>
            </a:r>
            <a:r>
              <a:rPr lang="en-US" dirty="0"/>
              <a:t>Domain-Driven </a:t>
            </a:r>
            <a:r>
              <a:rPr lang="en-US" dirty="0" smtClean="0"/>
              <a:t>Design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Focus </a:t>
            </a:r>
            <a:r>
              <a:rPr lang="en-US" dirty="0"/>
              <a:t>on </a:t>
            </a:r>
            <a:r>
              <a:rPr lang="en-US" dirty="0" smtClean="0"/>
              <a:t>Automation</a:t>
            </a:r>
            <a:endParaRPr lang="pl-PL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Design </a:t>
            </a:r>
            <a:r>
              <a:rPr lang="en-US" dirty="0"/>
              <a:t>to Interfaces / APIs- 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Group </a:t>
            </a:r>
            <a:r>
              <a:rPr lang="en-US" dirty="0"/>
              <a:t>code by functionality, not by layer</a:t>
            </a:r>
          </a:p>
        </p:txBody>
      </p:sp>
    </p:spTree>
    <p:extLst>
      <p:ext uri="{BB962C8B-B14F-4D97-AF65-F5344CB8AC3E}">
        <p14:creationId xmlns:p14="http://schemas.microsoft.com/office/powerpoint/2010/main" val="37191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7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99" y="981522"/>
            <a:ext cx="8727432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47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693490"/>
            <a:ext cx="8784976" cy="585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14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4249270"/>
              </p:ext>
            </p:extLst>
          </p:nvPr>
        </p:nvGraphicFramePr>
        <p:xfrm>
          <a:off x="963" y="963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0" name="think-cell Folie" r:id="rId5" imgW="276" imgH="275" progId="TCLayout.ActiveDocument.1">
                  <p:embed/>
                </p:oleObj>
              </mc:Choice>
              <mc:Fallback>
                <p:oleObj name="think-cell Folie" r:id="rId5" imgW="276" imgH="2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3" y="963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649315" y="1180496"/>
            <a:ext cx="8252644" cy="5022405"/>
          </a:xfrm>
        </p:spPr>
        <p:txBody>
          <a:bodyPr>
            <a:normAutofit/>
          </a:bodyPr>
          <a:lstStyle/>
          <a:p>
            <a:r>
              <a:rPr lang="pl-PL" dirty="0" smtClean="0"/>
              <a:t>What are microservices</a:t>
            </a:r>
            <a:endParaRPr lang="en-GB" dirty="0" smtClean="0"/>
          </a:p>
          <a:p>
            <a:pPr lvl="1"/>
            <a:r>
              <a:rPr lang="pl-PL" dirty="0" smtClean="0"/>
              <a:t>Definitions and History</a:t>
            </a:r>
            <a:endParaRPr lang="en-GB" dirty="0" smtClean="0"/>
          </a:p>
          <a:p>
            <a:r>
              <a:rPr lang="pl-PL" dirty="0" smtClean="0"/>
              <a:t>Considering microservices</a:t>
            </a:r>
            <a:endParaRPr lang="en-GB" dirty="0" smtClean="0"/>
          </a:p>
          <a:p>
            <a:pPr lvl="1"/>
            <a:r>
              <a:rPr lang="pl-PL" dirty="0" smtClean="0"/>
              <a:t>Pros &amp; Cons</a:t>
            </a:r>
            <a:endParaRPr lang="en-GB" dirty="0" smtClean="0"/>
          </a:p>
          <a:p>
            <a:r>
              <a:rPr lang="pl-PL" dirty="0" smtClean="0"/>
              <a:t>building microservices</a:t>
            </a:r>
            <a:endParaRPr lang="en-GB" dirty="0" smtClean="0"/>
          </a:p>
          <a:p>
            <a:pPr lvl="1"/>
            <a:r>
              <a:rPr lang="pl-PL" dirty="0" smtClean="0"/>
              <a:t>Patterns, Practices &amp; Guidelines</a:t>
            </a:r>
          </a:p>
          <a:p>
            <a:r>
              <a:rPr lang="pl-PL" dirty="0" smtClean="0"/>
              <a:t>Practice</a:t>
            </a:r>
            <a:endParaRPr lang="en-GB" dirty="0"/>
          </a:p>
          <a:p>
            <a:pPr lvl="1"/>
            <a:r>
              <a:rPr lang="pl-PL" dirty="0" smtClean="0"/>
              <a:t>Task management system refactoring</a:t>
            </a:r>
            <a:endParaRPr lang="pl-PL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118443" y="2539576"/>
            <a:ext cx="1785609" cy="1785573"/>
            <a:chOff x="1843932" y="4502547"/>
            <a:chExt cx="2943860" cy="2943860"/>
          </a:xfrm>
        </p:grpSpPr>
        <p:sp>
          <p:nvSpPr>
            <p:cNvPr id="8" name="object 7"/>
            <p:cNvSpPr/>
            <p:nvPr userDrawn="1"/>
          </p:nvSpPr>
          <p:spPr>
            <a:xfrm>
              <a:off x="1843932" y="4502547"/>
              <a:ext cx="2943860" cy="2943860"/>
            </a:xfrm>
            <a:custGeom>
              <a:avLst/>
              <a:gdLst/>
              <a:ahLst/>
              <a:cxnLst/>
              <a:rect l="l" t="t" r="r" b="b"/>
              <a:pathLst>
                <a:path w="2943860" h="2943859">
                  <a:moveTo>
                    <a:pt x="1471902" y="0"/>
                  </a:moveTo>
                  <a:lnTo>
                    <a:pt x="1423317" y="786"/>
                  </a:lnTo>
                  <a:lnTo>
                    <a:pt x="1375125" y="3130"/>
                  </a:lnTo>
                  <a:lnTo>
                    <a:pt x="1327350" y="7008"/>
                  </a:lnTo>
                  <a:lnTo>
                    <a:pt x="1280018" y="12394"/>
                  </a:lnTo>
                  <a:lnTo>
                    <a:pt x="1233153" y="19265"/>
                  </a:lnTo>
                  <a:lnTo>
                    <a:pt x="1186778" y="27596"/>
                  </a:lnTo>
                  <a:lnTo>
                    <a:pt x="1140917" y="37364"/>
                  </a:lnTo>
                  <a:lnTo>
                    <a:pt x="1095596" y="48543"/>
                  </a:lnTo>
                  <a:lnTo>
                    <a:pt x="1050838" y="61110"/>
                  </a:lnTo>
                  <a:lnTo>
                    <a:pt x="1006668" y="75040"/>
                  </a:lnTo>
                  <a:lnTo>
                    <a:pt x="963110" y="90310"/>
                  </a:lnTo>
                  <a:lnTo>
                    <a:pt x="920187" y="106894"/>
                  </a:lnTo>
                  <a:lnTo>
                    <a:pt x="877925" y="124770"/>
                  </a:lnTo>
                  <a:lnTo>
                    <a:pt x="836348" y="143911"/>
                  </a:lnTo>
                  <a:lnTo>
                    <a:pt x="795479" y="164295"/>
                  </a:lnTo>
                  <a:lnTo>
                    <a:pt x="755344" y="185897"/>
                  </a:lnTo>
                  <a:lnTo>
                    <a:pt x="715965" y="208692"/>
                  </a:lnTo>
                  <a:lnTo>
                    <a:pt x="677369" y="232657"/>
                  </a:lnTo>
                  <a:lnTo>
                    <a:pt x="639578" y="257767"/>
                  </a:lnTo>
                  <a:lnTo>
                    <a:pt x="602617" y="283998"/>
                  </a:lnTo>
                  <a:lnTo>
                    <a:pt x="566510" y="311326"/>
                  </a:lnTo>
                  <a:lnTo>
                    <a:pt x="531282" y="339726"/>
                  </a:lnTo>
                  <a:lnTo>
                    <a:pt x="496956" y="369174"/>
                  </a:lnTo>
                  <a:lnTo>
                    <a:pt x="463558" y="399647"/>
                  </a:lnTo>
                  <a:lnTo>
                    <a:pt x="431111" y="431119"/>
                  </a:lnTo>
                  <a:lnTo>
                    <a:pt x="399639" y="463566"/>
                  </a:lnTo>
                  <a:lnTo>
                    <a:pt x="369167" y="496965"/>
                  </a:lnTo>
                  <a:lnTo>
                    <a:pt x="339719" y="531290"/>
                  </a:lnTo>
                  <a:lnTo>
                    <a:pt x="311319" y="566519"/>
                  </a:lnTo>
                  <a:lnTo>
                    <a:pt x="283992" y="602626"/>
                  </a:lnTo>
                  <a:lnTo>
                    <a:pt x="257761" y="639587"/>
                  </a:lnTo>
                  <a:lnTo>
                    <a:pt x="232652" y="677378"/>
                  </a:lnTo>
                  <a:lnTo>
                    <a:pt x="208687" y="715975"/>
                  </a:lnTo>
                  <a:lnTo>
                    <a:pt x="185892" y="755353"/>
                  </a:lnTo>
                  <a:lnTo>
                    <a:pt x="164291" y="795488"/>
                  </a:lnTo>
                  <a:lnTo>
                    <a:pt x="143908" y="836357"/>
                  </a:lnTo>
                  <a:lnTo>
                    <a:pt x="124766" y="877934"/>
                  </a:lnTo>
                  <a:lnTo>
                    <a:pt x="106892" y="920196"/>
                  </a:lnTo>
                  <a:lnTo>
                    <a:pt x="90308" y="963118"/>
                  </a:lnTo>
                  <a:lnTo>
                    <a:pt x="75038" y="1006676"/>
                  </a:lnTo>
                  <a:lnTo>
                    <a:pt x="61108" y="1050846"/>
                  </a:lnTo>
                  <a:lnTo>
                    <a:pt x="48542" y="1095603"/>
                  </a:lnTo>
                  <a:lnTo>
                    <a:pt x="37362" y="1140924"/>
                  </a:lnTo>
                  <a:lnTo>
                    <a:pt x="27595" y="1186783"/>
                  </a:lnTo>
                  <a:lnTo>
                    <a:pt x="19264" y="1233158"/>
                  </a:lnTo>
                  <a:lnTo>
                    <a:pt x="12394" y="1280023"/>
                  </a:lnTo>
                  <a:lnTo>
                    <a:pt x="7008" y="1327354"/>
                  </a:lnTo>
                  <a:lnTo>
                    <a:pt x="3130" y="1375127"/>
                  </a:lnTo>
                  <a:lnTo>
                    <a:pt x="786" y="1423318"/>
                  </a:lnTo>
                  <a:lnTo>
                    <a:pt x="0" y="1471902"/>
                  </a:lnTo>
                  <a:lnTo>
                    <a:pt x="786" y="1520489"/>
                  </a:lnTo>
                  <a:lnTo>
                    <a:pt x="3130" y="1568681"/>
                  </a:lnTo>
                  <a:lnTo>
                    <a:pt x="7008" y="1616456"/>
                  </a:lnTo>
                  <a:lnTo>
                    <a:pt x="12394" y="1663788"/>
                  </a:lnTo>
                  <a:lnTo>
                    <a:pt x="19264" y="1710654"/>
                  </a:lnTo>
                  <a:lnTo>
                    <a:pt x="27595" y="1757030"/>
                  </a:lnTo>
                  <a:lnTo>
                    <a:pt x="37362" y="1802890"/>
                  </a:lnTo>
                  <a:lnTo>
                    <a:pt x="48542" y="1848211"/>
                  </a:lnTo>
                  <a:lnTo>
                    <a:pt x="61108" y="1892969"/>
                  </a:lnTo>
                  <a:lnTo>
                    <a:pt x="75038" y="1937140"/>
                  </a:lnTo>
                  <a:lnTo>
                    <a:pt x="90308" y="1980698"/>
                  </a:lnTo>
                  <a:lnTo>
                    <a:pt x="106892" y="2023620"/>
                  </a:lnTo>
                  <a:lnTo>
                    <a:pt x="124766" y="2065882"/>
                  </a:lnTo>
                  <a:lnTo>
                    <a:pt x="143908" y="2107459"/>
                  </a:lnTo>
                  <a:lnTo>
                    <a:pt x="164291" y="2148328"/>
                  </a:lnTo>
                  <a:lnTo>
                    <a:pt x="185892" y="2188463"/>
                  </a:lnTo>
                  <a:lnTo>
                    <a:pt x="208687" y="2227841"/>
                  </a:lnTo>
                  <a:lnTo>
                    <a:pt x="232652" y="2266438"/>
                  </a:lnTo>
                  <a:lnTo>
                    <a:pt x="257761" y="2304228"/>
                  </a:lnTo>
                  <a:lnTo>
                    <a:pt x="283992" y="2341189"/>
                  </a:lnTo>
                  <a:lnTo>
                    <a:pt x="311319" y="2377295"/>
                  </a:lnTo>
                  <a:lnTo>
                    <a:pt x="339719" y="2412523"/>
                  </a:lnTo>
                  <a:lnTo>
                    <a:pt x="369167" y="2446848"/>
                  </a:lnTo>
                  <a:lnTo>
                    <a:pt x="399639" y="2480246"/>
                  </a:lnTo>
                  <a:lnTo>
                    <a:pt x="431111" y="2512693"/>
                  </a:lnTo>
                  <a:lnTo>
                    <a:pt x="463558" y="2544164"/>
                  </a:lnTo>
                  <a:lnTo>
                    <a:pt x="496956" y="2574635"/>
                  </a:lnTo>
                  <a:lnTo>
                    <a:pt x="531282" y="2604083"/>
                  </a:lnTo>
                  <a:lnTo>
                    <a:pt x="566510" y="2632482"/>
                  </a:lnTo>
                  <a:lnTo>
                    <a:pt x="602617" y="2659809"/>
                  </a:lnTo>
                  <a:lnTo>
                    <a:pt x="639578" y="2686039"/>
                  </a:lnTo>
                  <a:lnTo>
                    <a:pt x="677369" y="2711148"/>
                  </a:lnTo>
                  <a:lnTo>
                    <a:pt x="715965" y="2735112"/>
                  </a:lnTo>
                  <a:lnTo>
                    <a:pt x="755344" y="2757907"/>
                  </a:lnTo>
                  <a:lnTo>
                    <a:pt x="795479" y="2779507"/>
                  </a:lnTo>
                  <a:lnTo>
                    <a:pt x="836348" y="2799890"/>
                  </a:lnTo>
                  <a:lnTo>
                    <a:pt x="877925" y="2819031"/>
                  </a:lnTo>
                  <a:lnTo>
                    <a:pt x="920187" y="2836905"/>
                  </a:lnTo>
                  <a:lnTo>
                    <a:pt x="963110" y="2853489"/>
                  </a:lnTo>
                  <a:lnTo>
                    <a:pt x="1006668" y="2868758"/>
                  </a:lnTo>
                  <a:lnTo>
                    <a:pt x="1050838" y="2882688"/>
                  </a:lnTo>
                  <a:lnTo>
                    <a:pt x="1095596" y="2895254"/>
                  </a:lnTo>
                  <a:lnTo>
                    <a:pt x="1140917" y="2906433"/>
                  </a:lnTo>
                  <a:lnTo>
                    <a:pt x="1186778" y="2916200"/>
                  </a:lnTo>
                  <a:lnTo>
                    <a:pt x="1233153" y="2924530"/>
                  </a:lnTo>
                  <a:lnTo>
                    <a:pt x="1280018" y="2931401"/>
                  </a:lnTo>
                  <a:lnTo>
                    <a:pt x="1327350" y="2936787"/>
                  </a:lnTo>
                  <a:lnTo>
                    <a:pt x="1375125" y="2940664"/>
                  </a:lnTo>
                  <a:lnTo>
                    <a:pt x="1423317" y="2943008"/>
                  </a:lnTo>
                  <a:lnTo>
                    <a:pt x="1471902" y="2943795"/>
                  </a:lnTo>
                  <a:lnTo>
                    <a:pt x="1520488" y="2943008"/>
                  </a:lnTo>
                  <a:lnTo>
                    <a:pt x="1568680" y="2940664"/>
                  </a:lnTo>
                  <a:lnTo>
                    <a:pt x="1616454" y="2936787"/>
                  </a:lnTo>
                  <a:lnTo>
                    <a:pt x="1663786" y="2931401"/>
                  </a:lnTo>
                  <a:lnTo>
                    <a:pt x="1710652" y="2924530"/>
                  </a:lnTo>
                  <a:lnTo>
                    <a:pt x="1757027" y="2916200"/>
                  </a:lnTo>
                  <a:lnTo>
                    <a:pt x="1802887" y="2906433"/>
                  </a:lnTo>
                  <a:lnTo>
                    <a:pt x="1848209" y="2895254"/>
                  </a:lnTo>
                  <a:lnTo>
                    <a:pt x="1892966" y="2882688"/>
                  </a:lnTo>
                  <a:lnTo>
                    <a:pt x="1937137" y="2868758"/>
                  </a:lnTo>
                  <a:lnTo>
                    <a:pt x="1980695" y="2853489"/>
                  </a:lnTo>
                  <a:lnTo>
                    <a:pt x="2023617" y="2836905"/>
                  </a:lnTo>
                  <a:lnTo>
                    <a:pt x="2065879" y="2819031"/>
                  </a:lnTo>
                  <a:lnTo>
                    <a:pt x="2107457" y="2799890"/>
                  </a:lnTo>
                  <a:lnTo>
                    <a:pt x="2148325" y="2779507"/>
                  </a:lnTo>
                  <a:lnTo>
                    <a:pt x="2188461" y="2757907"/>
                  </a:lnTo>
                  <a:lnTo>
                    <a:pt x="2227839" y="2735112"/>
                  </a:lnTo>
                  <a:lnTo>
                    <a:pt x="2266436" y="2711148"/>
                  </a:lnTo>
                  <a:lnTo>
                    <a:pt x="2304227" y="2686039"/>
                  </a:lnTo>
                  <a:lnTo>
                    <a:pt x="2341188" y="2659809"/>
                  </a:lnTo>
                  <a:lnTo>
                    <a:pt x="2377295" y="2632482"/>
                  </a:lnTo>
                  <a:lnTo>
                    <a:pt x="2412523" y="2604083"/>
                  </a:lnTo>
                  <a:lnTo>
                    <a:pt x="2446848" y="2574635"/>
                  </a:lnTo>
                  <a:lnTo>
                    <a:pt x="2480247" y="2544164"/>
                  </a:lnTo>
                  <a:lnTo>
                    <a:pt x="2512694" y="2512693"/>
                  </a:lnTo>
                  <a:lnTo>
                    <a:pt x="2544166" y="2480246"/>
                  </a:lnTo>
                  <a:lnTo>
                    <a:pt x="2574638" y="2446848"/>
                  </a:lnTo>
                  <a:lnTo>
                    <a:pt x="2604086" y="2412523"/>
                  </a:lnTo>
                  <a:lnTo>
                    <a:pt x="2632485" y="2377295"/>
                  </a:lnTo>
                  <a:lnTo>
                    <a:pt x="2659813" y="2341189"/>
                  </a:lnTo>
                  <a:lnTo>
                    <a:pt x="2686043" y="2304228"/>
                  </a:lnTo>
                  <a:lnTo>
                    <a:pt x="2711153" y="2266438"/>
                  </a:lnTo>
                  <a:lnTo>
                    <a:pt x="2735117" y="2227841"/>
                  </a:lnTo>
                  <a:lnTo>
                    <a:pt x="2757912" y="2188463"/>
                  </a:lnTo>
                  <a:lnTo>
                    <a:pt x="2779514" y="2148328"/>
                  </a:lnTo>
                  <a:lnTo>
                    <a:pt x="2799897" y="2107459"/>
                  </a:lnTo>
                  <a:lnTo>
                    <a:pt x="2819038" y="2065882"/>
                  </a:lnTo>
                  <a:lnTo>
                    <a:pt x="2836913" y="2023620"/>
                  </a:lnTo>
                  <a:lnTo>
                    <a:pt x="2853497" y="1980698"/>
                  </a:lnTo>
                  <a:lnTo>
                    <a:pt x="2868766" y="1937140"/>
                  </a:lnTo>
                  <a:lnTo>
                    <a:pt x="2882696" y="1892969"/>
                  </a:lnTo>
                  <a:lnTo>
                    <a:pt x="2895263" y="1848211"/>
                  </a:lnTo>
                  <a:lnTo>
                    <a:pt x="2906442" y="1802890"/>
                  </a:lnTo>
                  <a:lnTo>
                    <a:pt x="2916209" y="1757030"/>
                  </a:lnTo>
                  <a:lnTo>
                    <a:pt x="2924540" y="1710654"/>
                  </a:lnTo>
                  <a:lnTo>
                    <a:pt x="2931411" y="1663788"/>
                  </a:lnTo>
                  <a:lnTo>
                    <a:pt x="2936797" y="1616456"/>
                  </a:lnTo>
                  <a:lnTo>
                    <a:pt x="2940674" y="1568681"/>
                  </a:lnTo>
                  <a:lnTo>
                    <a:pt x="2943018" y="1520489"/>
                  </a:lnTo>
                  <a:lnTo>
                    <a:pt x="2943805" y="1471902"/>
                  </a:lnTo>
                  <a:lnTo>
                    <a:pt x="2943018" y="1423318"/>
                  </a:lnTo>
                  <a:lnTo>
                    <a:pt x="2940674" y="1375127"/>
                  </a:lnTo>
                  <a:lnTo>
                    <a:pt x="2936797" y="1327354"/>
                  </a:lnTo>
                  <a:lnTo>
                    <a:pt x="2931411" y="1280023"/>
                  </a:lnTo>
                  <a:lnTo>
                    <a:pt x="2924540" y="1233158"/>
                  </a:lnTo>
                  <a:lnTo>
                    <a:pt x="2916209" y="1186783"/>
                  </a:lnTo>
                  <a:lnTo>
                    <a:pt x="2906442" y="1140924"/>
                  </a:lnTo>
                  <a:lnTo>
                    <a:pt x="2895263" y="1095603"/>
                  </a:lnTo>
                  <a:lnTo>
                    <a:pt x="2882696" y="1050846"/>
                  </a:lnTo>
                  <a:lnTo>
                    <a:pt x="2868766" y="1006676"/>
                  </a:lnTo>
                  <a:lnTo>
                    <a:pt x="2853497" y="963118"/>
                  </a:lnTo>
                  <a:lnTo>
                    <a:pt x="2836913" y="920196"/>
                  </a:lnTo>
                  <a:lnTo>
                    <a:pt x="2819038" y="877934"/>
                  </a:lnTo>
                  <a:lnTo>
                    <a:pt x="2799897" y="836357"/>
                  </a:lnTo>
                  <a:lnTo>
                    <a:pt x="2779514" y="795488"/>
                  </a:lnTo>
                  <a:lnTo>
                    <a:pt x="2757912" y="755353"/>
                  </a:lnTo>
                  <a:lnTo>
                    <a:pt x="2735117" y="715975"/>
                  </a:lnTo>
                  <a:lnTo>
                    <a:pt x="2711153" y="677378"/>
                  </a:lnTo>
                  <a:lnTo>
                    <a:pt x="2686043" y="639587"/>
                  </a:lnTo>
                  <a:lnTo>
                    <a:pt x="2659813" y="602626"/>
                  </a:lnTo>
                  <a:lnTo>
                    <a:pt x="2632485" y="566519"/>
                  </a:lnTo>
                  <a:lnTo>
                    <a:pt x="2604086" y="531290"/>
                  </a:lnTo>
                  <a:lnTo>
                    <a:pt x="2574638" y="496965"/>
                  </a:lnTo>
                  <a:lnTo>
                    <a:pt x="2544166" y="463566"/>
                  </a:lnTo>
                  <a:lnTo>
                    <a:pt x="2512694" y="431119"/>
                  </a:lnTo>
                  <a:lnTo>
                    <a:pt x="2480247" y="399647"/>
                  </a:lnTo>
                  <a:lnTo>
                    <a:pt x="2446848" y="369174"/>
                  </a:lnTo>
                  <a:lnTo>
                    <a:pt x="2412523" y="339726"/>
                  </a:lnTo>
                  <a:lnTo>
                    <a:pt x="2377295" y="311326"/>
                  </a:lnTo>
                  <a:lnTo>
                    <a:pt x="2341188" y="283998"/>
                  </a:lnTo>
                  <a:lnTo>
                    <a:pt x="2304227" y="257767"/>
                  </a:lnTo>
                  <a:lnTo>
                    <a:pt x="2266436" y="232657"/>
                  </a:lnTo>
                  <a:lnTo>
                    <a:pt x="2227839" y="208692"/>
                  </a:lnTo>
                  <a:lnTo>
                    <a:pt x="2188461" y="185897"/>
                  </a:lnTo>
                  <a:lnTo>
                    <a:pt x="2148325" y="164295"/>
                  </a:lnTo>
                  <a:lnTo>
                    <a:pt x="2107457" y="143911"/>
                  </a:lnTo>
                  <a:lnTo>
                    <a:pt x="2065879" y="124770"/>
                  </a:lnTo>
                  <a:lnTo>
                    <a:pt x="2023617" y="106894"/>
                  </a:lnTo>
                  <a:lnTo>
                    <a:pt x="1980695" y="90310"/>
                  </a:lnTo>
                  <a:lnTo>
                    <a:pt x="1937137" y="75040"/>
                  </a:lnTo>
                  <a:lnTo>
                    <a:pt x="1892966" y="61110"/>
                  </a:lnTo>
                  <a:lnTo>
                    <a:pt x="1848209" y="48543"/>
                  </a:lnTo>
                  <a:lnTo>
                    <a:pt x="1802887" y="37364"/>
                  </a:lnTo>
                  <a:lnTo>
                    <a:pt x="1757027" y="27596"/>
                  </a:lnTo>
                  <a:lnTo>
                    <a:pt x="1710652" y="19265"/>
                  </a:lnTo>
                  <a:lnTo>
                    <a:pt x="1663786" y="12394"/>
                  </a:lnTo>
                  <a:lnTo>
                    <a:pt x="1616454" y="7008"/>
                  </a:lnTo>
                  <a:lnTo>
                    <a:pt x="1568680" y="3130"/>
                  </a:lnTo>
                  <a:lnTo>
                    <a:pt x="1520488" y="786"/>
                  </a:lnTo>
                  <a:lnTo>
                    <a:pt x="1471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pic>
          <p:nvPicPr>
            <p:cNvPr id="9" name="Picture 7" descr="CoBa_RGB_S"/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43"/>
            <a:stretch/>
          </p:blipFill>
          <p:spPr bwMode="gray">
            <a:xfrm>
              <a:off x="2355000" y="5231463"/>
              <a:ext cx="1921724" cy="1486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93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44" y="352425"/>
            <a:ext cx="9437688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7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/>
              <a:t>Microservices Resource Guide - </a:t>
            </a:r>
            <a:r>
              <a:rPr lang="pl-PL" sz="3200" dirty="0">
                <a:hlinkClick r:id="rId2"/>
              </a:rPr>
              <a:t>https://martinfowler.com/microservices/#</a:t>
            </a:r>
            <a:r>
              <a:rPr lang="pl-PL" sz="3200" dirty="0" smtClean="0">
                <a:hlinkClick r:id="rId2"/>
              </a:rPr>
              <a:t>what</a:t>
            </a:r>
            <a:endParaRPr lang="pl-PL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 smtClean="0"/>
              <a:t>DZone refcardz – „Getting started with Microservices”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 smtClean="0"/>
              <a:t>DZone refcardz – „Microservices in Java”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 smtClean="0"/>
              <a:t>Sam Newman, OReilly – „Building Microservices”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 smtClean="0"/>
              <a:t>Chris Richardson, Manning – „Microservices Patterns – With examples in Java”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36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EXTRAS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/>
              <a:t>Martin Fowler, „</a:t>
            </a:r>
            <a:r>
              <a:rPr lang="pl-PL" sz="3200" dirty="0" smtClean="0"/>
              <a:t>Microservices” – </a:t>
            </a:r>
            <a:r>
              <a:rPr lang="pl-PL" sz="3200" dirty="0" smtClean="0">
                <a:hlinkClick r:id="rId2"/>
              </a:rPr>
              <a:t>https</a:t>
            </a:r>
            <a:r>
              <a:rPr lang="pl-PL" sz="3200" dirty="0">
                <a:hlinkClick r:id="rId2"/>
              </a:rPr>
              <a:t>://</a:t>
            </a:r>
            <a:r>
              <a:rPr lang="pl-PL" sz="3200" dirty="0" smtClean="0">
                <a:hlinkClick r:id="rId2"/>
              </a:rPr>
              <a:t>www.youtube.com/watch?v=wgdBVIX9ifA</a:t>
            </a:r>
            <a:endParaRPr lang="pl-PL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/>
              <a:t>Chaos Monkey </a:t>
            </a:r>
            <a:r>
              <a:rPr lang="pl-PL" sz="3200" dirty="0" smtClean="0"/>
              <a:t>–  </a:t>
            </a:r>
            <a:r>
              <a:rPr lang="pl-PL" sz="3200" dirty="0" smtClean="0">
                <a:hlinkClick r:id="rId3"/>
              </a:rPr>
              <a:t>https</a:t>
            </a:r>
            <a:r>
              <a:rPr lang="pl-PL" sz="3200" dirty="0">
                <a:hlinkClick r:id="rId3"/>
              </a:rPr>
              <a:t>://netflix.github.io/chaosmonkey</a:t>
            </a:r>
            <a:r>
              <a:rPr lang="pl-PL" sz="3200" dirty="0" smtClean="0">
                <a:hlinkClick r:id="rId3"/>
              </a:rPr>
              <a:t>/</a:t>
            </a:r>
            <a:endParaRPr lang="pl-PL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0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0164119"/>
              </p:ext>
            </p:extLst>
          </p:nvPr>
        </p:nvGraphicFramePr>
        <p:xfrm>
          <a:off x="963" y="963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0" name="think-cell Folie" r:id="rId5" imgW="276" imgH="275" progId="TCLayout.ActiveDocument.1">
                  <p:embed/>
                </p:oleObj>
              </mc:Choice>
              <mc:Fallback>
                <p:oleObj name="think-cell Folie" r:id="rId5" imgW="276" imgH="2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3" y="963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96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What are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7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Conext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R</a:t>
            </a:r>
            <a:r>
              <a:rPr lang="en-US" dirty="0" smtClean="0"/>
              <a:t>esponse </a:t>
            </a:r>
            <a:r>
              <a:rPr lang="en-US" dirty="0"/>
              <a:t>to new approach: 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Agile methods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DevOps culture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Cloud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Linux containers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adoption (culturally </a:t>
            </a:r>
            <a:r>
              <a:rPr lang="en-US" dirty="0"/>
              <a:t>and technically) of CI/CD</a:t>
            </a:r>
          </a:p>
        </p:txBody>
      </p:sp>
    </p:spTree>
    <p:extLst>
      <p:ext uri="{BB962C8B-B14F-4D97-AF65-F5344CB8AC3E}">
        <p14:creationId xmlns:p14="http://schemas.microsoft.com/office/powerpoint/2010/main" val="348852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8623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1" name="think-cell Folie" r:id="rId4" imgW="276" imgH="275" progId="TCLayout.ActiveDocument.1">
                  <p:embed/>
                </p:oleObj>
              </mc:Choice>
              <mc:Fallback>
                <p:oleObj name="think-cell Folie" r:id="rId4" imgW="276" imgH="2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484187" y="765498"/>
            <a:ext cx="11230023" cy="547330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 short, the microservice architectural style is an approach to developing a single application as a </a:t>
            </a:r>
            <a:r>
              <a:rPr lang="en-US" b="1" dirty="0"/>
              <a:t>suite of small services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each</a:t>
            </a:r>
            <a:r>
              <a:rPr lang="en-US" dirty="0"/>
              <a:t> </a:t>
            </a:r>
            <a:r>
              <a:rPr lang="en-US" b="1" dirty="0"/>
              <a:t>running in its own process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b="1" dirty="0"/>
              <a:t>communicating with lightweight mechanisms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often an HTTP resource API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These services are </a:t>
            </a:r>
            <a:r>
              <a:rPr lang="en-US" b="1" dirty="0"/>
              <a:t>built around business capabilities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b="1" dirty="0"/>
              <a:t>independently deployable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by fully automated deployment machinery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There is a </a:t>
            </a:r>
            <a:r>
              <a:rPr lang="en-US" b="1" dirty="0"/>
              <a:t>bare minimum of centralized management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of these services, which may be written in different programming languages and use different data storage technologies</a:t>
            </a:r>
            <a:r>
              <a:rPr lang="en-US" dirty="0" smtClean="0"/>
              <a:t>.</a:t>
            </a:r>
            <a:endParaRPr lang="pl-PL" dirty="0" smtClean="0"/>
          </a:p>
          <a:p>
            <a:pPr algn="ctr"/>
            <a:endParaRPr lang="en-US" dirty="0"/>
          </a:p>
          <a:p>
            <a:pPr algn="r"/>
            <a:r>
              <a:rPr lang="en-US" dirty="0"/>
              <a:t>-- James Lewis and Martin Fowler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04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tmp\ske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44" y="909513"/>
            <a:ext cx="8285129" cy="506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42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language-, platform-, and operating </a:t>
            </a:r>
            <a:r>
              <a:rPr lang="en-US" dirty="0" smtClean="0"/>
              <a:t>system-agnostic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built by a full-stack </a:t>
            </a:r>
            <a:r>
              <a:rPr lang="en-US" dirty="0" smtClean="0"/>
              <a:t>team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Domain-Driven </a:t>
            </a:r>
            <a:r>
              <a:rPr lang="en-US" dirty="0" smtClean="0"/>
              <a:t>Design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Single Responsibility </a:t>
            </a:r>
            <a:r>
              <a:rPr lang="en-US" dirty="0" smtClean="0"/>
              <a:t>Principle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l-PL" dirty="0"/>
              <a:t>i</a:t>
            </a:r>
            <a:r>
              <a:rPr lang="en-US" dirty="0" err="1" smtClean="0"/>
              <a:t>ndependent</a:t>
            </a:r>
            <a:r>
              <a:rPr lang="en-US" dirty="0" smtClean="0"/>
              <a:t> </a:t>
            </a:r>
            <a:r>
              <a:rPr lang="en-US" dirty="0"/>
              <a:t>DURS (Deploy, Update, Replace, Scale)</a:t>
            </a:r>
          </a:p>
        </p:txBody>
      </p:sp>
    </p:spTree>
    <p:extLst>
      <p:ext uri="{BB962C8B-B14F-4D97-AF65-F5344CB8AC3E}">
        <p14:creationId xmlns:p14="http://schemas.microsoft.com/office/powerpoint/2010/main" val="20958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84187" y="788399"/>
            <a:ext cx="11158015" cy="5412375"/>
          </a:xfrm>
        </p:spPr>
        <p:txBody>
          <a:bodyPr/>
          <a:lstStyle/>
          <a:p>
            <a:r>
              <a:rPr lang="pl-PL" dirty="0" smtClean="0"/>
              <a:t>What about soa?</a:t>
            </a:r>
          </a:p>
          <a:p>
            <a:endParaRPr lang="pl-PL" dirty="0"/>
          </a:p>
          <a:p>
            <a:pPr algn="ctr"/>
            <a:endParaRPr lang="pl-PL" dirty="0" smtClean="0"/>
          </a:p>
          <a:p>
            <a:pPr algn="ctr"/>
            <a:r>
              <a:rPr lang="pl-PL" dirty="0" smtClean="0"/>
              <a:t>SOA &gt;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9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Considering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d.8I1cQyyTSqHIF4Ysn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ykUA7bTWqvXSotX6jwj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s0YAUJTUWXGri_bvOID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6H1UQKwTUe_iBEZr4ycD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tAZU9yTZuxz3mx0i1tL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s0YAUJTUWXGri_bvOID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y2B1igGSsmTsjpthPejh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._gz2TgQCiV4YPaPawR6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s0YAUJTUWXGri_bvOID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s0YAUJTUWXGri_bvOID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B_Image_Master_16_9_EN_2010">
  <a:themeElements>
    <a:clrScheme name="Commerzbank Feb 2016">
      <a:dk1>
        <a:sysClr val="windowText" lastClr="000000"/>
      </a:dk1>
      <a:lt1>
        <a:sysClr val="window" lastClr="FFFFFF"/>
      </a:lt1>
      <a:dk2>
        <a:srgbClr val="333333"/>
      </a:dk2>
      <a:lt2>
        <a:srgbClr val="D0103A"/>
      </a:lt2>
      <a:accent1>
        <a:srgbClr val="FFCC33"/>
      </a:accent1>
      <a:accent2>
        <a:srgbClr val="808080"/>
      </a:accent2>
      <a:accent3>
        <a:srgbClr val="E5E5E5"/>
      </a:accent3>
      <a:accent4>
        <a:srgbClr val="B3B3B3"/>
      </a:accent4>
      <a:accent5>
        <a:srgbClr val="E0700A"/>
      </a:accent5>
      <a:accent6>
        <a:srgbClr val="002395"/>
      </a:accent6>
      <a:hlink>
        <a:srgbClr val="0000AA"/>
      </a:hlink>
      <a:folHlink>
        <a:srgbClr val="D0103A"/>
      </a:folHlink>
    </a:clrScheme>
    <a:fontScheme name="A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9050"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000" indent="-180000" algn="l">
          <a:spcAft>
            <a:spcPts val="600"/>
          </a:spcAft>
          <a:buSzPct val="110000"/>
          <a:buFont typeface="Arial" panose="020B0604020202020204" pitchFamily="34" charset="0"/>
          <a:buChar char="›"/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bg1"/>
        </a:solidFill>
        <a:ln w="1905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Aft>
            <a:spcPts val="600"/>
          </a:spcAft>
          <a:buSzPct val="110000"/>
          <a:buFont typeface="Arial" panose="020B0604020202020204" pitchFamily="34" charset="0"/>
          <a:buChar char="›"/>
          <a:defRPr sz="1400" dirty="0" err="1" smtClean="0"/>
        </a:defPPr>
      </a:lstStyle>
    </a:txDef>
  </a:objectDefaults>
  <a:extraClrSchemeLst/>
  <a:custClrLst>
    <a:custClr>
      <a:srgbClr val="008542"/>
    </a:custClr>
    <a:custClr>
      <a:srgbClr val="00A9E0"/>
    </a:custClr>
    <a:custClr>
      <a:srgbClr val="DA487E"/>
    </a:custClr>
    <a:custClr>
      <a:srgbClr val="69BE28"/>
    </a:custClr>
  </a:custClrLst>
  <a:extLst>
    <a:ext uri="{05A4C25C-085E-4340-85A3-A5531E510DB2}">
      <thm15:themeFamily xmlns="" xmlns:thm15="http://schemas.microsoft.com/office/thememl/2012/main" name="CB_Master_Image_16_9_DE_2010_scr02.potx" id="{397CBA3A-61C1-4184-81D6-FFE28447D9D5}" vid="{EFFE702E-AEBF-47AC-BFBF-343183D2BACF}"/>
    </a:ext>
  </a:extLst>
</a:theme>
</file>

<file path=ppt/theme/theme2.xml><?xml version="1.0" encoding="utf-8"?>
<a:theme xmlns:a="http://schemas.openxmlformats.org/drawingml/2006/main" name="Larissa">
  <a:themeElements>
    <a:clrScheme name="Commerzbank">
      <a:dk1>
        <a:sysClr val="windowText" lastClr="000000"/>
      </a:dk1>
      <a:lt1>
        <a:sysClr val="window" lastClr="FFFFFF"/>
      </a:lt1>
      <a:dk2>
        <a:srgbClr val="333333"/>
      </a:dk2>
      <a:lt2>
        <a:srgbClr val="D0103A"/>
      </a:lt2>
      <a:accent1>
        <a:srgbClr val="FFCC33"/>
      </a:accent1>
      <a:accent2>
        <a:srgbClr val="808080"/>
      </a:accent2>
      <a:accent3>
        <a:srgbClr val="E5E5E5"/>
      </a:accent3>
      <a:accent4>
        <a:srgbClr val="B3B3B3"/>
      </a:accent4>
      <a:accent5>
        <a:srgbClr val="008542"/>
      </a:accent5>
      <a:accent6>
        <a:srgbClr val="002395"/>
      </a:accent6>
      <a:hlink>
        <a:srgbClr val="002395"/>
      </a:hlink>
      <a:folHlink>
        <a:srgbClr val="D0103A"/>
      </a:folHlink>
    </a:clrScheme>
    <a:fontScheme name="Commerzb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Commerzbank">
      <a:dk1>
        <a:sysClr val="windowText" lastClr="000000"/>
      </a:dk1>
      <a:lt1>
        <a:sysClr val="window" lastClr="FFFFFF"/>
      </a:lt1>
      <a:dk2>
        <a:srgbClr val="333333"/>
      </a:dk2>
      <a:lt2>
        <a:srgbClr val="D0103A"/>
      </a:lt2>
      <a:accent1>
        <a:srgbClr val="FFCC33"/>
      </a:accent1>
      <a:accent2>
        <a:srgbClr val="808080"/>
      </a:accent2>
      <a:accent3>
        <a:srgbClr val="E5E5E5"/>
      </a:accent3>
      <a:accent4>
        <a:srgbClr val="B3B3B3"/>
      </a:accent4>
      <a:accent5>
        <a:srgbClr val="008542"/>
      </a:accent5>
      <a:accent6>
        <a:srgbClr val="002395"/>
      </a:accent6>
      <a:hlink>
        <a:srgbClr val="002395"/>
      </a:hlink>
      <a:folHlink>
        <a:srgbClr val="D0103A"/>
      </a:folHlink>
    </a:clrScheme>
    <a:fontScheme name="Commerzb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CB_Image_Master_16_9_EN_2010</Template>
  <TotalTime>0</TotalTime>
  <Words>388</Words>
  <Application>Microsoft Office PowerPoint</Application>
  <PresentationFormat>Custom</PresentationFormat>
  <Paragraphs>80</Paragraphs>
  <Slides>23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CB_Image_Master_16_9_EN_2010</vt:lpstr>
      <vt:lpstr>think-cell Folie</vt:lpstr>
      <vt:lpstr>PowerPoint Presentation</vt:lpstr>
      <vt:lpstr>PowerPoint Presentation</vt:lpstr>
      <vt:lpstr>PowerPoint Presentation</vt:lpstr>
      <vt:lpstr>Conext</vt:lpstr>
      <vt:lpstr>PowerPoint Presentation</vt:lpstr>
      <vt:lpstr>PowerPoint Presentation</vt:lpstr>
      <vt:lpstr>Characteristics</vt:lpstr>
      <vt:lpstr>PowerPoint Presentation</vt:lpstr>
      <vt:lpstr>PowerPoint Presentation</vt:lpstr>
      <vt:lpstr>Pros</vt:lpstr>
      <vt:lpstr>PowerPoint Presentation</vt:lpstr>
      <vt:lpstr>Requirements</vt:lpstr>
      <vt:lpstr>PowerPoint Presentation</vt:lpstr>
      <vt:lpstr>Refactoring to microserviceS</vt:lpstr>
      <vt:lpstr>Microservices design patterns</vt:lpstr>
      <vt:lpstr>Refactoring Principles</vt:lpstr>
      <vt:lpstr>PowerPoint Presentation</vt:lpstr>
      <vt:lpstr>PowerPoint Presentation</vt:lpstr>
      <vt:lpstr>PowerPoint Presentation</vt:lpstr>
      <vt:lpstr>PowerPoint Presentation</vt:lpstr>
      <vt:lpstr>Resources</vt:lpstr>
      <vt:lpstr>EXTRAS</vt:lpstr>
      <vt:lpstr>PowerPoint Presentation</vt:lpstr>
    </vt:vector>
  </TitlesOfParts>
  <Company>Commerzbank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Thema der Präsentation</dc:subject>
  <dc:creator>Arkadiusz Labus</dc:creator>
  <dc:description>Für PowerPoint 2010 optimierte Vorlage</dc:description>
  <cp:lastModifiedBy>Arkadiusz Labus</cp:lastModifiedBy>
  <cp:revision>24</cp:revision>
  <cp:lastPrinted>2014-07-29T11:00:16Z</cp:lastPrinted>
  <dcterms:created xsi:type="dcterms:W3CDTF">2019-03-27T10:03:51Z</dcterms:created>
  <dcterms:modified xsi:type="dcterms:W3CDTF">2019-04-01T12:51:26Z</dcterms:modified>
</cp:coreProperties>
</file>